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565" r:id="rId5"/>
    <p:sldId id="558" r:id="rId6"/>
    <p:sldId id="559" r:id="rId7"/>
    <p:sldId id="560" r:id="rId8"/>
    <p:sldId id="562" r:id="rId9"/>
    <p:sldId id="578" r:id="rId10"/>
    <p:sldId id="579" r:id="rId11"/>
    <p:sldId id="581" r:id="rId12"/>
    <p:sldId id="561" r:id="rId13"/>
    <p:sldId id="569" r:id="rId14"/>
    <p:sldId id="568" r:id="rId15"/>
    <p:sldId id="567" r:id="rId16"/>
    <p:sldId id="570" r:id="rId17"/>
    <p:sldId id="572" r:id="rId18"/>
    <p:sldId id="577" r:id="rId19"/>
    <p:sldId id="574" r:id="rId20"/>
    <p:sldId id="582" r:id="rId21"/>
    <p:sldId id="274" r:id="rId22"/>
    <p:sldId id="576" r:id="rId23"/>
    <p:sldId id="273" r:id="rId24"/>
    <p:sldId id="269" r:id="rId25"/>
    <p:sldId id="272" r:id="rId26"/>
    <p:sldId id="583" r:id="rId27"/>
    <p:sldId id="456" r:id="rId2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E5"/>
    <a:srgbClr val="FFEAE0"/>
    <a:srgbClr val="EA2314"/>
    <a:srgbClr val="00B0CA"/>
    <a:srgbClr val="5E2750"/>
    <a:srgbClr val="EB9700"/>
    <a:srgbClr val="FECB00"/>
    <a:srgbClr val="A8B400"/>
    <a:srgbClr val="007C92"/>
    <a:srgbClr val="9C2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6296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-8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07/07/2023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07/07/2023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Net_Promoter_Score#cite_note-OneNumber-1" TargetMode="External"/><Relationship Id="rId3" Type="http://schemas.openxmlformats.org/officeDocument/2006/relationships/hyperlink" Target="https://cs.wikipedia.org/wiki/Loajalita" TargetMode="External"/><Relationship Id="rId7" Type="http://schemas.openxmlformats.org/officeDocument/2006/relationships/hyperlink" Target="https://cs.wikipedia.org/w/index.php?title=Harvard_Business_Review&amp;action=edit&amp;redlink=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wikipedia.org/w/index.php?title=Satmetrix&amp;action=edit&amp;redlink=1" TargetMode="External"/><Relationship Id="rId5" Type="http://schemas.openxmlformats.org/officeDocument/2006/relationships/hyperlink" Target="https://cs.wikipedia.org/w/index.php?title=Bain_%26_Company&amp;action=edit&amp;redlink=1" TargetMode="External"/><Relationship Id="rId10" Type="http://schemas.openxmlformats.org/officeDocument/2006/relationships/hyperlink" Target="https://www.servicemax.com/field-service-manual/customer-satisfaction-csat" TargetMode="External"/><Relationship Id="rId4" Type="http://schemas.openxmlformats.org/officeDocument/2006/relationships/hyperlink" Target="https://cs.wikipedia.org/w/index.php?title=Fred_Reichheld&amp;action=edit&amp;redlink=1" TargetMode="External"/><Relationship Id="rId9" Type="http://schemas.openxmlformats.org/officeDocument/2006/relationships/hyperlink" Target="https://cs.wikipedia.org/wiki/Marketingov%C3%BD_v%C3%BDzk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2 - What is User Experience?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51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Oddělujte logické celky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61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4 - What UX is not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50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0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Net Promoter Score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zkráceně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míra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 tooltip="Loajalita"/>
              </a:rPr>
              <a:t>loajality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zaměstnanců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vytvořená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chráněná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registrací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4" tooltip="Fred Reichheld (stránka neexistuje)"/>
              </a:rPr>
              <a:t>Fredem Reichheldem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firmami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5" tooltip="Bain &amp; Company (stránka neexistuje)"/>
              </a:rPr>
              <a:t>Bain &amp; Company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6" tooltip="Satmetrix (stránka neexistuje)"/>
              </a:rPr>
              <a:t>Satmetrix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Reichheld ji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uveřejnil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2003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časopise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7" tooltip="Harvard Business Review (stránka neexistuje)"/>
              </a:rPr>
              <a:t>Harvard Business Review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článkem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„One Number You Need to Grow“.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8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-100 a 100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znamená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zkoumaných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Zastánci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tvrdí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koreluje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růstem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výnosů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může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jednodušeji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nahradit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tradiční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měření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spokojenosti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Výpočet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provádí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základě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9" tooltip="Marketingový výzkum"/>
              </a:rPr>
              <a:t>marketingového 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kterém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respondenti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dostanou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otázku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„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byste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doporučili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společnost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produkt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službu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...)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příteli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kolegovi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?“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odpovídají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škále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odečte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9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Výsledný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rozdíl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pokud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60 %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rovno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60 – 20 = +40.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nižší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nula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vykládají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příznak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potíží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naopak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+50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výborné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Záleží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však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kontextu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porovnání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konkurencí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 indicates the percentage of time a technician is able to fix the issue the first time, without need for additional expertise, information, or parts.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What Does it Matter to Field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impacts efficiency, margin, productivity and operational costs because you are reducing the number of truck rolls required. A high first time fix rate can mean higher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10"/>
              </a:rPr>
              <a:t>customer satisfaction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increased efficiency, and more benefits to the field service organization.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24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7 July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7 July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7 July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7 July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7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7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7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7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7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7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7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7 July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BB601DEE-7903-CF34-F1FE-3C7D651F9B6D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27636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Font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39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44157-BE1E-1346-9B40-397E24A21534}"/>
              </a:ext>
            </a:extLst>
          </p:cNvPr>
          <p:cNvGrpSpPr/>
          <p:nvPr/>
        </p:nvGrpSpPr>
        <p:grpSpPr>
          <a:xfrm>
            <a:off x="0" y="1547959"/>
            <a:ext cx="9144000" cy="1953970"/>
            <a:chOff x="0" y="1547959"/>
            <a:chExt cx="9144000" cy="19539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7E4C01-C70E-DD4E-834D-E41B8BC589F7}"/>
                </a:ext>
              </a:extLst>
            </p:cNvPr>
            <p:cNvGrpSpPr/>
            <p:nvPr/>
          </p:nvGrpSpPr>
          <p:grpSpPr>
            <a:xfrm>
              <a:off x="0" y="1690006"/>
              <a:ext cx="9144000" cy="1811923"/>
              <a:chOff x="0" y="1690006"/>
              <a:chExt cx="9144000" cy="18119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F48DE5-0550-9546-A8C4-97CC4363A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604"/>
              <a:stretch/>
            </p:blipFill>
            <p:spPr>
              <a:xfrm>
                <a:off x="0" y="1690006"/>
                <a:ext cx="9144000" cy="181192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9D9F842-2B02-4543-81D2-0343029B7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618" y="2062976"/>
                <a:ext cx="745555" cy="1020872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B3EA2-1BC0-B242-8D49-4B6EEBF37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604" r="89634"/>
            <a:stretch/>
          </p:blipFill>
          <p:spPr>
            <a:xfrm>
              <a:off x="6396618" y="1547959"/>
              <a:ext cx="947854" cy="181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75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B83C0-5BA1-B941-A7D1-E5D493E62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643"/>
          <a:stretch/>
        </p:blipFill>
        <p:spPr>
          <a:xfrm>
            <a:off x="701040" y="1416205"/>
            <a:ext cx="7741920" cy="1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Soutěž I.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7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https://</a:t>
            </a:r>
            <a:r>
              <a:rPr lang="cs-CZ" sz="5400" dirty="0" err="1"/>
              <a:t>userinyerface.com</a:t>
            </a:r>
            <a:endParaRPr lang="cs-CZ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17" y="1159329"/>
            <a:ext cx="4054566" cy="32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&amp; Uvnitř bubliny &amp; Ego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33856"/>
            <a:ext cx="6390450" cy="3634945"/>
          </a:xfrm>
        </p:spPr>
        <p:txBody>
          <a:bodyPr/>
          <a:lstStyle/>
          <a:p>
            <a:pPr marL="85725" indent="0">
              <a:buNone/>
            </a:pPr>
            <a:r>
              <a:rPr lang="cs-CZ" b="1" dirty="0"/>
              <a:t>Bublina</a:t>
            </a:r>
          </a:p>
          <a:p>
            <a:r>
              <a:rPr lang="cs-CZ" dirty="0"/>
              <a:t>Když něco vytvářím, tak jsem uvnitř bubliny</a:t>
            </a:r>
          </a:p>
          <a:p>
            <a:r>
              <a:rPr lang="cs-CZ" dirty="0"/>
              <a:t>Vím, kde co najdu</a:t>
            </a:r>
          </a:p>
          <a:p>
            <a:r>
              <a:rPr lang="cs-CZ" dirty="0"/>
              <a:t>Vím, jak všechna tlačítka fungují</a:t>
            </a:r>
          </a:p>
          <a:p>
            <a:endParaRPr lang="cs-CZ" dirty="0"/>
          </a:p>
          <a:p>
            <a:pPr marL="85725" indent="0">
              <a:buNone/>
            </a:pPr>
            <a:r>
              <a:rPr lang="cs-CZ" b="1" dirty="0"/>
              <a:t>Ego</a:t>
            </a:r>
          </a:p>
          <a:p>
            <a:r>
              <a:rPr lang="cs-CZ" dirty="0"/>
              <a:t>Uživatel stránku nikdy neviděl</a:t>
            </a:r>
          </a:p>
          <a:p>
            <a:r>
              <a:rPr lang="cs-CZ" dirty="0"/>
              <a:t>Bude se pohybovat intuitivně</a:t>
            </a:r>
          </a:p>
          <a:p>
            <a:r>
              <a:rPr lang="cs-CZ" dirty="0"/>
              <a:t>Nemějme uživateli za zlé, že popadesáté kliká na to samé tlačítko</a:t>
            </a:r>
          </a:p>
          <a:p>
            <a:r>
              <a:rPr lang="cs-CZ" dirty="0"/>
              <a:t>Poučme se z toho a udělejme lepší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5D2E71-0888-A749-A0DA-340149793ACD}"/>
              </a:ext>
            </a:extLst>
          </p:cNvPr>
          <p:cNvSpPr txBox="1"/>
          <p:nvPr/>
        </p:nvSpPr>
        <p:spPr>
          <a:xfrm>
            <a:off x="2073729" y="3911600"/>
            <a:ext cx="4139293" cy="440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! Heslo není dost silné</a:t>
            </a:r>
          </a:p>
        </p:txBody>
      </p:sp>
    </p:spTree>
    <p:extLst>
      <p:ext uri="{BB962C8B-B14F-4D97-AF65-F5344CB8AC3E}">
        <p14:creationId xmlns:p14="http://schemas.microsoft.com/office/powerpoint/2010/main" val="332283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(T)NPS (</a:t>
            </a:r>
            <a:r>
              <a:rPr lang="cs-CZ" dirty="0" err="1"/>
              <a:t>Transactional</a:t>
            </a:r>
            <a:r>
              <a:rPr lang="cs-CZ" dirty="0"/>
              <a:t> Net </a:t>
            </a:r>
            <a:r>
              <a:rPr lang="cs-CZ" dirty="0" err="1"/>
              <a:t>Promoter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)</a:t>
            </a:r>
          </a:p>
          <a:p>
            <a:r>
              <a:rPr lang="cs-CZ" dirty="0" err="1"/>
              <a:t>First-Time</a:t>
            </a:r>
            <a:r>
              <a:rPr lang="cs-CZ" dirty="0"/>
              <a:t> Fix </a:t>
            </a:r>
            <a:r>
              <a:rPr lang="cs-CZ" dirty="0" err="1"/>
              <a:t>Rate</a:t>
            </a:r>
            <a:r>
              <a:rPr lang="cs-CZ" dirty="0"/>
              <a:t> (FTFR)</a:t>
            </a:r>
          </a:p>
          <a:p>
            <a:r>
              <a:rPr lang="cs-CZ" dirty="0"/>
              <a:t>Komentáře</a:t>
            </a:r>
          </a:p>
          <a:p>
            <a:r>
              <a:rPr lang="cs-CZ" dirty="0"/>
              <a:t>Sociální sítě</a:t>
            </a:r>
          </a:p>
          <a:p>
            <a:r>
              <a:rPr lang="cs-CZ" dirty="0"/>
              <a:t>Webové analytiky</a:t>
            </a:r>
          </a:p>
          <a:p>
            <a:pPr lvl="1"/>
            <a:r>
              <a:rPr lang="cs-CZ" dirty="0"/>
              <a:t>Jak dlouho jsem na stránce</a:t>
            </a:r>
          </a:p>
          <a:p>
            <a:pPr lvl="1"/>
            <a:r>
              <a:rPr lang="cs-CZ" dirty="0"/>
              <a:t>Pořád se vracím na původní místo a bloudím v kruhu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67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– ovládání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Co je to Uživatelská zkušenost 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1376775" y="1443338"/>
            <a:ext cx="5218875" cy="25373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dirty="0">
                <a:solidFill>
                  <a:srgbClr val="666666"/>
                </a:solidFill>
              </a:rPr>
              <a:t>Celkový pocit, který váš produkt, stránka, nástroj zanechá v uživateli</a:t>
            </a:r>
            <a:r>
              <a:rPr lang="en-GB" sz="2700" dirty="0">
                <a:solidFill>
                  <a:srgbClr val="666666"/>
                </a:solidFill>
              </a:rPr>
              <a:t>.</a:t>
            </a:r>
            <a:endParaRPr lang="cs-CZ" sz="2700" dirty="0">
              <a:solidFill>
                <a:srgbClr val="666666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cs-CZ" sz="2700" dirty="0">
              <a:solidFill>
                <a:srgbClr val="666666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32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224023" y="1371600"/>
            <a:ext cx="623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Slepí uživatelé – čtečky webu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Malé děti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Prarodiče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Ne moc technicky zdatní uživatelé 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0048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Příběh uživatele - 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User </a:t>
            </a:r>
            <a:r>
              <a:rPr lang="cs-CZ" b="1" dirty="0" err="1"/>
              <a:t>stories</a:t>
            </a:r>
            <a:r>
              <a:rPr lang="cs-CZ" b="1" dirty="0"/>
              <a:t> jsou příběhy, které se vyprávějí a o kterých se mluví</a:t>
            </a:r>
          </a:p>
          <a:p>
            <a:endParaRPr lang="cs-CZ" b="1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NĚKDO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… </a:t>
            </a:r>
            <a:r>
              <a:rPr lang="cs-CZ" dirty="0">
                <a:solidFill>
                  <a:srgbClr val="00B050"/>
                </a:solidFill>
              </a:rPr>
              <a:t>CHCI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 …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PROTOŽE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cs-CZ" dirty="0">
              <a:solidFill>
                <a:schemeClr val="accent1"/>
              </a:solidFill>
            </a:endParaRPr>
          </a:p>
          <a:p>
            <a:endParaRPr lang="cs-CZ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návštěvník webu </a:t>
            </a:r>
            <a:r>
              <a:rPr lang="cs-CZ" dirty="0">
                <a:solidFill>
                  <a:srgbClr val="00B050"/>
                </a:solidFill>
              </a:rPr>
              <a:t>si chci přečíst recept na borůvkový koláč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ho mohl dobře uvařit</a:t>
            </a:r>
          </a:p>
          <a:p>
            <a:endParaRPr lang="cs-CZ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návštěvnice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Code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Like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a Girl </a:t>
            </a:r>
            <a:r>
              <a:rPr lang="cs-CZ" dirty="0">
                <a:solidFill>
                  <a:srgbClr val="00B050"/>
                </a:solidFill>
              </a:rPr>
              <a:t>si chci sednout k počítači s </a:t>
            </a:r>
            <a:r>
              <a:rPr lang="cs-CZ" dirty="0" err="1">
                <a:solidFill>
                  <a:srgbClr val="00B050"/>
                </a:solidFill>
              </a:rPr>
              <a:t>wi-fi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mohla ihned studovat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0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40" y="1188785"/>
            <a:ext cx="4681341" cy="3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8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F8BD-5039-7D49-A79D-0AA771B7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" y="1071044"/>
            <a:ext cx="7232136" cy="36615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8A16E-BA8F-2641-9051-0EED71335535}"/>
              </a:ext>
            </a:extLst>
          </p:cNvPr>
          <p:cNvSpPr/>
          <p:nvPr/>
        </p:nvSpPr>
        <p:spPr>
          <a:xfrm>
            <a:off x="250825" y="701712"/>
            <a:ext cx="691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https://www.color-blindness.com/coblis-color-blindness-simulator/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079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Je všude kolem nás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63" y="948687"/>
            <a:ext cx="3634513" cy="3823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779" y="1502925"/>
            <a:ext cx="256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Kudy do </a:t>
            </a:r>
          </a:p>
          <a:p>
            <a:r>
              <a:rPr lang="cs-CZ" sz="3000" dirty="0"/>
              <a:t>místnosti 113 ?</a:t>
            </a:r>
          </a:p>
        </p:txBody>
      </p:sp>
    </p:spTree>
    <p:extLst>
      <p:ext uri="{BB962C8B-B14F-4D97-AF65-F5344CB8AC3E}">
        <p14:creationId xmlns:p14="http://schemas.microsoft.com/office/powerpoint/2010/main" val="83810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Oddělujte logické celky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188267"/>
            <a:ext cx="3373347" cy="35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23" y="128167"/>
            <a:ext cx="7886700" cy="548141"/>
          </a:xfrm>
        </p:spPr>
        <p:txBody>
          <a:bodyPr/>
          <a:lstStyle/>
          <a:p>
            <a:r>
              <a:rPr lang="cs-CZ" dirty="0"/>
              <a:t>UX </a:t>
            </a:r>
            <a:r>
              <a:rPr lang="cs-CZ" dirty="0" err="1"/>
              <a:t>fails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402238"/>
            <a:ext cx="6871815" cy="46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E97E7-B82D-B445-B2F5-9F9C6BB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5" y="580638"/>
            <a:ext cx="4525253" cy="39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EAE33-7B5D-5E47-AADC-8EE40344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9" b="21215"/>
          <a:stretch/>
        </p:blipFill>
        <p:spPr>
          <a:xfrm>
            <a:off x="1872956" y="571988"/>
            <a:ext cx="5578432" cy="3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0"/>
            <a:ext cx="473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algn="ctr"/>
            <a:r>
              <a:rPr lang="en-GB" dirty="0"/>
              <a:t>UX </a:t>
            </a:r>
            <a:r>
              <a:rPr lang="cs-CZ" dirty="0"/>
              <a:t>není </a:t>
            </a:r>
            <a:r>
              <a:rPr lang="en-GB" dirty="0"/>
              <a:t>UI</a:t>
            </a:r>
            <a:endParaRPr dirty="0"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/>
              <a:t>User Experience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o použitelnosti produktu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b="1" dirty="0"/>
              <a:t>Je o užívání produktu</a:t>
            </a:r>
            <a:endParaRPr sz="1800" b="1" dirty="0"/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767300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GB" sz="1800" b="1" dirty="0"/>
              <a:t>User Interface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estetika, design, líbivost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cs-CZ" sz="1800" b="1" dirty="0"/>
              <a:t>Je součást UX</a:t>
            </a:r>
            <a:endParaRPr b="1" dirty="0"/>
          </a:p>
        </p:txBody>
      </p:sp>
      <p:cxnSp>
        <p:nvCxnSpPr>
          <p:cNvPr id="202" name="Google Shape;202;p42"/>
          <p:cNvCxnSpPr/>
          <p:nvPr/>
        </p:nvCxnSpPr>
        <p:spPr>
          <a:xfrm>
            <a:off x="4464731" y="1242881"/>
            <a:ext cx="0" cy="2863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9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074429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675</Words>
  <Application>Microsoft Office PowerPoint</Application>
  <PresentationFormat>On-screen Show (16:9)</PresentationFormat>
  <Paragraphs>115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Slack-Lato</vt:lpstr>
      <vt:lpstr>Source Code Pro</vt:lpstr>
      <vt:lpstr>Vodafone Rg</vt:lpstr>
      <vt:lpstr>Vodafone</vt:lpstr>
      <vt:lpstr>UX</vt:lpstr>
      <vt:lpstr>Co je to Uživatelská zkušenost ?</vt:lpstr>
      <vt:lpstr>UX Je všude kolem nás</vt:lpstr>
      <vt:lpstr>Oddělujte logické celky</vt:lpstr>
      <vt:lpstr>UX fails</vt:lpstr>
      <vt:lpstr>PowerPoint Presentation</vt:lpstr>
      <vt:lpstr>PowerPoint Presentation</vt:lpstr>
      <vt:lpstr>PowerPoint Presentation</vt:lpstr>
      <vt:lpstr>UX není UI</vt:lpstr>
      <vt:lpstr>Font style</vt:lpstr>
      <vt:lpstr>PowerPoint Presentation</vt:lpstr>
      <vt:lpstr>PowerPoint Presentation</vt:lpstr>
      <vt:lpstr>Soutěž I.</vt:lpstr>
      <vt:lpstr>https://userinyerface.com</vt:lpstr>
      <vt:lpstr>UX &amp; Uvnitř bubliny &amp; Ego</vt:lpstr>
      <vt:lpstr>Vodafone fail</vt:lpstr>
      <vt:lpstr>Vodafone fail</vt:lpstr>
      <vt:lpstr>Měření UX</vt:lpstr>
      <vt:lpstr>UX – ovládání</vt:lpstr>
      <vt:lpstr>Různí uživatelé</vt:lpstr>
      <vt:lpstr>Příběh uživatele - STORY</vt:lpstr>
      <vt:lpstr>Různí uživatelé #2</vt:lpstr>
      <vt:lpstr>Různí uživatelé #2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2023-07-07T11:14:42Z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2023-07-07T11:14:25Z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62860c30-d198-4285-872c-deb44c977489</vt:lpwstr>
  </property>
  <property fmtid="{D5CDD505-2E9C-101B-9397-08002B2CF9AE}" pid="10" name="MSIP_Label_0359f705-2ba0-454b-9cfc-6ce5bcaac040_ContentBits">
    <vt:lpwstr>2</vt:lpwstr>
  </property>
</Properties>
</file>